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91" r:id="rId2"/>
    <p:sldMasterId id="2147484023" r:id="rId3"/>
    <p:sldMasterId id="2147484047" r:id="rId4"/>
    <p:sldMasterId id="2147484071" r:id="rId5"/>
    <p:sldMasterId id="2147484083" r:id="rId6"/>
    <p:sldMasterId id="2147484119" r:id="rId7"/>
    <p:sldMasterId id="2147484157" r:id="rId8"/>
  </p:sldMasterIdLst>
  <p:sldIdLst>
    <p:sldId id="382" r:id="rId9"/>
    <p:sldId id="383" r:id="rId10"/>
    <p:sldId id="385" r:id="rId11"/>
    <p:sldId id="384" r:id="rId12"/>
    <p:sldId id="386" r:id="rId13"/>
    <p:sldId id="367" r:id="rId14"/>
    <p:sldId id="339" r:id="rId15"/>
    <p:sldId id="369" r:id="rId16"/>
    <p:sldId id="390" r:id="rId17"/>
    <p:sldId id="350" r:id="rId18"/>
    <p:sldId id="391" r:id="rId19"/>
    <p:sldId id="370" r:id="rId20"/>
    <p:sldId id="352" r:id="rId21"/>
    <p:sldId id="371" r:id="rId22"/>
    <p:sldId id="372" r:id="rId23"/>
    <p:sldId id="387" r:id="rId24"/>
    <p:sldId id="373" r:id="rId25"/>
    <p:sldId id="392" r:id="rId26"/>
    <p:sldId id="393" r:id="rId27"/>
    <p:sldId id="355" r:id="rId28"/>
    <p:sldId id="394" r:id="rId29"/>
    <p:sldId id="356" r:id="rId30"/>
    <p:sldId id="396" r:id="rId31"/>
    <p:sldId id="395" r:id="rId32"/>
    <p:sldId id="398" r:id="rId33"/>
    <p:sldId id="397" r:id="rId34"/>
    <p:sldId id="399" r:id="rId35"/>
    <p:sldId id="417" r:id="rId36"/>
    <p:sldId id="418" r:id="rId37"/>
    <p:sldId id="419" r:id="rId38"/>
    <p:sldId id="358" r:id="rId39"/>
    <p:sldId id="400" r:id="rId40"/>
    <p:sldId id="401" r:id="rId41"/>
    <p:sldId id="374" r:id="rId42"/>
    <p:sldId id="402" r:id="rId43"/>
    <p:sldId id="335" r:id="rId44"/>
    <p:sldId id="403" r:id="rId45"/>
    <p:sldId id="404" r:id="rId46"/>
    <p:sldId id="405" r:id="rId47"/>
    <p:sldId id="406" r:id="rId48"/>
    <p:sldId id="40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2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3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8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6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6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5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8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5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08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72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82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0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4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05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29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25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956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63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19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591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391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0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73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59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69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08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7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8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56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8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691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249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84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05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57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77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82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72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789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992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1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915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33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48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029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104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466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289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212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05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59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308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126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123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07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8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195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578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867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765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00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026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330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707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1" y="330201"/>
            <a:ext cx="162136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871134" y="330200"/>
            <a:ext cx="10175724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1018" y="1973264"/>
            <a:ext cx="9167894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8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9264" y="2133301"/>
            <a:ext cx="4840147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25658" y="6373813"/>
            <a:ext cx="25523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© 2018 </a:t>
            </a:r>
            <a:r>
              <a:rPr lang="en-US" altLang="ko-KR" sz="1000" dirty="0" err="1" smtClean="0">
                <a:solidFill>
                  <a:srgbClr val="A6A6A6"/>
                </a:solidFill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 Academy, Inc. 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A6A6A6"/>
                </a:solidFill>
                <a:latin typeface="굴림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5" y="6354629"/>
            <a:ext cx="242676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407869" y="4303241"/>
            <a:ext cx="10655300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latinLnBrk="0">
              <a:defRPr/>
            </a:pPr>
            <a:endParaRPr lang="en-US" altLang="ko-KR" sz="10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latinLnBrk="0">
              <a:defRPr/>
            </a:pP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  <a:cs typeface="Arial" charset="0"/>
              </a:rPr>
              <a:t>]</a:t>
            </a:r>
          </a:p>
          <a:p>
            <a:pPr latinLnBrk="0">
              <a:defRPr/>
            </a:pPr>
            <a:endParaRPr lang="en-US" altLang="ko-KR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본 강의교안의 저작권은 </a:t>
            </a:r>
            <a:r>
              <a:rPr lang="ko-KR" altLang="en-US" sz="14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한빛아카데미</a:t>
            </a:r>
            <a:r>
              <a:rPr lang="ko-KR" alt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㈜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에 있습니다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저작권법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최고 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년 이하의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징역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또는 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5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천만원 이하의 벌금에 처할 수 있고 </a:t>
            </a:r>
            <a:endParaRPr lang="en-US" altLang="ko-KR" sz="1400" u="sng" dirty="0" smtClean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69200" lvl="1" latinLnBrk="0">
              <a:lnSpc>
                <a:spcPct val="120000"/>
              </a:lnSpc>
              <a:defRPr/>
            </a:pPr>
            <a:r>
              <a:rPr lang="ko-KR" altLang="en-US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이를 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병과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(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倂科</a:t>
            </a:r>
            <a:r>
              <a:rPr lang="en-US" altLang="ko-KR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)</a:t>
            </a:r>
            <a:r>
              <a:rPr lang="ko-KR" altLang="en-US" sz="1400" u="sng" dirty="0">
                <a:solidFill>
                  <a:srgbClr val="222222"/>
                </a:solidFill>
                <a:latin typeface="Arial" charset="0"/>
                <a:cs typeface="Arial" charset="0"/>
              </a:rPr>
              <a:t>할 수도 있습니다</a:t>
            </a:r>
            <a:r>
              <a:rPr lang="en-US" altLang="ko-KR" sz="1400" u="sng" dirty="0" smtClean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  <a:endParaRPr lang="en-US" altLang="ko-KR" sz="1400" u="sng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12192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317" y="629377"/>
            <a:ext cx="7302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00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75057" y="901032"/>
            <a:ext cx="9980084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8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 userDrawn="1"/>
        </p:nvSpPr>
        <p:spPr bwMode="auto">
          <a:xfrm>
            <a:off x="961880" y="3169240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113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42889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204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211667" y="252413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9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347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pic>
        <p:nvPicPr>
          <p:cNvPr id="20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400051" y="33061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6151034" y="1483877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222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08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  <a:ea typeface="굴림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934" y="684213"/>
            <a:ext cx="143933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  <a:latin typeface="Arial" charset="0"/>
                <a:ea typeface="굴림" charset="-127"/>
                <a:cs typeface="Arial" charset="0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81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0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9262" y="3400023"/>
            <a:ext cx="3578665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1299247" y="199892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Verdana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Verdana"/>
              <a:cs typeface="Arial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4747298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961880" y="2777343"/>
            <a:ext cx="10090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9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8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8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9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3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8" r:id="rId17"/>
    <p:sldLayoutId id="2147484139" r:id="rId18"/>
    <p:sldLayoutId id="2147484140" r:id="rId19"/>
    <p:sldLayoutId id="2147484141" r:id="rId20"/>
    <p:sldLayoutId id="214748414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60785" y="3173203"/>
            <a:ext cx="6383547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6362" y="363238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18</a:t>
            </a:r>
            <a:r>
              <a:rPr lang="ko-KR" altLang="en-US" sz="4000" dirty="0" smtClean="0"/>
              <a:t>강 </a:t>
            </a:r>
            <a:r>
              <a:rPr lang="ko-KR" altLang="en-US" sz="4000" dirty="0" smtClean="0"/>
              <a:t>레이아웃설계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30897" y="1682745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다양한 레이아웃에서 버튼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뷰와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테스트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뷰를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활용한 실습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0295" y="3173202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prstClr val="black"/>
                </a:solidFill>
              </a:rPr>
              <a:t>학습 목표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443919" y="3700380"/>
            <a:ext cx="6904904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기본 속성을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레이아웃의 특성을 익힌다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5"/>
            <a:ext cx="157290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1653" y="698155"/>
            <a:ext cx="106536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="Button"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="@+id/textView1"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en-US" altLang="ko-KR" dirty="0" err="1"/>
              <a:t>TextView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8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7916" y="803580"/>
            <a:ext cx="945455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="@+id/checkBox1"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en-US" altLang="ko-KR" dirty="0" err="1"/>
              <a:t>CheckBox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="@+id/radioButton1"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en-US" altLang="ko-KR" dirty="0" err="1"/>
              <a:t>RadioButton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&lt;Switch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="@+id/switch1"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="Switch"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79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836" b="35963"/>
          <a:stretch/>
        </p:blipFill>
        <p:spPr>
          <a:xfrm>
            <a:off x="156388" y="610872"/>
            <a:ext cx="11867298" cy="55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1505" y="18864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52423" y="1116514"/>
            <a:ext cx="1002389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com.example.linearlayout_1;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510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9840" b="19328"/>
          <a:stretch/>
        </p:blipFill>
        <p:spPr>
          <a:xfrm>
            <a:off x="198408" y="593604"/>
            <a:ext cx="11800935" cy="59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5607" y="481064"/>
            <a:ext cx="113782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package="com.example.linearlayout_1"&gt;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4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70350" y="617806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3" y="1359344"/>
            <a:ext cx="10375170" cy="45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467" t="9752" r="39137" b="4720"/>
          <a:stretch/>
        </p:blipFill>
        <p:spPr>
          <a:xfrm>
            <a:off x="154175" y="800219"/>
            <a:ext cx="3005207" cy="605778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24070" y="4335012"/>
            <a:ext cx="817858" cy="767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141928" y="1600438"/>
            <a:ext cx="5953878" cy="3118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863" y="0"/>
            <a:ext cx="48878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-2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텍스트와 </a:t>
            </a:r>
            <a:r>
              <a:rPr lang="ko-KR" altLang="en-US" dirty="0" err="1" smtClean="0">
                <a:solidFill>
                  <a:prstClr val="black"/>
                </a:solidFill>
              </a:rPr>
              <a:t>버튼뷰를</a:t>
            </a:r>
            <a:r>
              <a:rPr lang="ko-KR" altLang="en-US" dirty="0" smtClean="0">
                <a:solidFill>
                  <a:prstClr val="black"/>
                </a:solidFill>
              </a:rPr>
              <a:t> 수평적으로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926" t="10172" r="38764" b="4961"/>
          <a:stretch/>
        </p:blipFill>
        <p:spPr>
          <a:xfrm>
            <a:off x="8373035" y="161364"/>
            <a:ext cx="3523129" cy="64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293" b="40696"/>
          <a:stretch/>
        </p:blipFill>
        <p:spPr>
          <a:xfrm>
            <a:off x="172528" y="636198"/>
            <a:ext cx="11827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0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3577" y="1300052"/>
            <a:ext cx="96098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&lt;resources&gt;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app_name</a:t>
            </a:r>
            <a:r>
              <a:rPr lang="en-US" altLang="ko-KR" sz="2400" dirty="0"/>
              <a:t>"&gt;Linearlayout_2&lt;/string&gt;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btn_name</a:t>
            </a:r>
            <a:r>
              <a:rPr lang="en-US" altLang="ko-KR" sz="2400" dirty="0"/>
              <a:t>"&gt;Button&lt;/string&gt;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tv_name</a:t>
            </a:r>
            <a:r>
              <a:rPr lang="en-US" altLang="ko-KR" sz="2400" dirty="0"/>
              <a:t>"&gt;</a:t>
            </a:r>
            <a:r>
              <a:rPr lang="en-US" altLang="ko-KR" sz="2400" dirty="0" err="1"/>
              <a:t>TextView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cb_name</a:t>
            </a:r>
            <a:r>
              <a:rPr lang="en-US" altLang="ko-KR" sz="2400" dirty="0"/>
              <a:t>"&gt;</a:t>
            </a:r>
            <a:r>
              <a:rPr lang="en-US" altLang="ko-KR" sz="2400" dirty="0" err="1"/>
              <a:t>CheckBox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rb_name</a:t>
            </a:r>
            <a:r>
              <a:rPr lang="en-US" altLang="ko-KR" sz="2400" dirty="0"/>
              <a:t>"&gt;</a:t>
            </a:r>
            <a:r>
              <a:rPr lang="en-US" altLang="ko-KR" sz="2400" dirty="0" err="1"/>
              <a:t>RadioButton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sw_name</a:t>
            </a:r>
            <a:r>
              <a:rPr lang="en-US" altLang="ko-KR" sz="2400" dirty="0"/>
              <a:t>"&gt;Switch&lt;/string&gt;</a:t>
            </a:r>
          </a:p>
          <a:p>
            <a:r>
              <a:rPr lang="en-US" altLang="ko-KR" sz="2400" dirty="0"/>
              <a:t>&lt;/resources&gt;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57" y="2087592"/>
            <a:ext cx="7473728" cy="18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06309" y="0"/>
            <a:ext cx="8520112" cy="4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레이아웃 개요 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  <a:p>
            <a:pPr lvl="1" latinLnBrk="0"/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  <a:p>
            <a:pPr marL="971550" lvl="1" indent="-514350" latinLnBrk="0">
              <a:buFont typeface="Wingdings" panose="05000000000000000000" pitchFamily="2" charset="2"/>
              <a:buChar char="l"/>
            </a:pPr>
            <a:r>
              <a:rPr kumimoji="0" lang="ko-KR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레이아웃의 종류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5066"/>
          <a:stretch/>
        </p:blipFill>
        <p:spPr>
          <a:xfrm>
            <a:off x="1150318" y="1107560"/>
            <a:ext cx="9891494" cy="28864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4234" y="4307118"/>
            <a:ext cx="10387578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2650" lvl="2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리니어레이아웃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 :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왼쪽 위부터 아래쪽 또는 오른쪽으로 차례로 배치</a:t>
            </a:r>
            <a:endParaRPr lang="en-US" altLang="ko-KR" sz="1600" b="1" kern="0" dirty="0">
              <a:solidFill>
                <a:srgbClr val="000000"/>
              </a:solidFill>
              <a:latin typeface="맑은 고딕" pitchFamily="50" charset="-127"/>
            </a:endParaRPr>
          </a:p>
          <a:p>
            <a:pPr marL="882650" lvl="2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렐러티브레이아웃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위젯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자신이 속한 레이아웃의 상하좌우의 위치를 지정하여 배치  </a:t>
            </a:r>
            <a:endParaRPr lang="en-US" altLang="ko-KR" sz="1600" b="1" kern="0" dirty="0">
              <a:solidFill>
                <a:srgbClr val="000000"/>
              </a:solidFill>
              <a:latin typeface="맑은 고딕" pitchFamily="50" charset="-127"/>
            </a:endParaRPr>
          </a:p>
          <a:p>
            <a:pPr marL="882650" lvl="2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테이블레이아웃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위젯을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행과 열의 개수를 지정한 테이블 형태로 배열</a:t>
            </a:r>
            <a:endParaRPr lang="en-US" altLang="ko-KR" sz="1600" b="1" kern="0" dirty="0">
              <a:solidFill>
                <a:srgbClr val="000000"/>
              </a:solidFill>
              <a:latin typeface="맑은 고딕" pitchFamily="50" charset="-127"/>
            </a:endParaRPr>
          </a:p>
          <a:p>
            <a:pPr marL="882650" lvl="2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그리드레이아웃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테이블레이아웃과 비슷하지만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행 또는 열을 확장하여 다양하게 배치할 때 더 편리</a:t>
            </a:r>
            <a:endParaRPr lang="en-US" altLang="ko-KR" sz="1600" b="1" kern="0" dirty="0">
              <a:solidFill>
                <a:srgbClr val="000000"/>
              </a:solidFill>
              <a:latin typeface="맑은 고딕" pitchFamily="50" charset="-127"/>
            </a:endParaRPr>
          </a:p>
          <a:p>
            <a:pPr marL="882650" lvl="2" indent="-342900" eaLnBrk="0" fontAlgn="base" latinLnBrk="0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프레임레이아웃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</a:rPr>
              <a:t>: </a:t>
            </a:r>
            <a:r>
              <a:rPr lang="ko-KR" altLang="en-US" sz="1600" b="1" kern="0" dirty="0" err="1">
                <a:solidFill>
                  <a:srgbClr val="000000"/>
                </a:solidFill>
                <a:latin typeface="맑은 고딕" pitchFamily="50" charset="-127"/>
              </a:rPr>
              <a:t>위젯들을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itchFamily="50" charset="-127"/>
              </a:rPr>
              <a:t> 왼쪽 위에 일률적으로 겹쳐서 배치하여 중복해서 보이는 효과를 냄 </a:t>
            </a:r>
            <a:endParaRPr lang="en-US" altLang="ko-KR" sz="1600" b="1" kern="0" dirty="0">
              <a:solidFill>
                <a:srgbClr val="000000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571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4375" b="35714"/>
          <a:stretch/>
        </p:blipFill>
        <p:spPr>
          <a:xfrm>
            <a:off x="112143" y="465826"/>
            <a:ext cx="12100568" cy="5785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4907273" y="5926675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1132" b="9182"/>
          <a:stretch/>
        </p:blipFill>
        <p:spPr>
          <a:xfrm>
            <a:off x="215661" y="94890"/>
            <a:ext cx="11680165" cy="67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7147" y="818925"/>
            <a:ext cx="995488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btn_name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="@+id/textView1"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tv_name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77042" y="596546"/>
            <a:ext cx="72806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="@+id/checkBox1"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cb_name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="@+id/radioButton1"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rb_name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&lt;Switch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="@+id/switch1"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sw_name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3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0800" b="39822"/>
          <a:stretch/>
        </p:blipFill>
        <p:spPr>
          <a:xfrm>
            <a:off x="284672" y="461512"/>
            <a:ext cx="11619781" cy="56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45078" y="564424"/>
            <a:ext cx="78557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com.example.linearlayout_2;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588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0443" b="17946"/>
          <a:stretch/>
        </p:blipFill>
        <p:spPr>
          <a:xfrm>
            <a:off x="435429" y="463082"/>
            <a:ext cx="10679502" cy="61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5992" y="584581"/>
            <a:ext cx="1086928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package="com.example.linearlayout_2"&gt;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15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18591" y="402146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smtClean="0">
                <a:solidFill>
                  <a:prstClr val="black"/>
                </a:solidFill>
              </a:rPr>
              <a:t>gravity</a:t>
            </a:r>
            <a:r>
              <a:rPr lang="ko-KR" altLang="en-US" sz="2400" b="1" kern="0" dirty="0" smtClean="0">
                <a:solidFill>
                  <a:prstClr val="black"/>
                </a:solidFill>
              </a:rPr>
              <a:t> 속성</a:t>
            </a:r>
            <a:endParaRPr lang="en-US" altLang="ko-KR" b="1" kern="0" dirty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anose="05000000000000000000" pitchFamily="2" charset="2"/>
              <a:buChar char="Ø"/>
            </a:pPr>
            <a:r>
              <a:rPr lang="en-US" altLang="ko-KR" b="1" kern="0" dirty="0" smtClean="0">
                <a:solidFill>
                  <a:prstClr val="black"/>
                </a:solidFill>
              </a:rPr>
              <a:t>gravity </a:t>
            </a:r>
            <a:r>
              <a:rPr lang="ko-KR" altLang="en-US" b="1" kern="0" dirty="0" smtClean="0">
                <a:solidFill>
                  <a:prstClr val="black"/>
                </a:solidFill>
              </a:rPr>
              <a:t>속성은 레이아웃 안의 </a:t>
            </a:r>
            <a:r>
              <a:rPr lang="ko-KR" altLang="en-US" b="1" kern="0" dirty="0" err="1" smtClean="0">
                <a:solidFill>
                  <a:prstClr val="black"/>
                </a:solidFill>
              </a:rPr>
              <a:t>위젯을</a:t>
            </a:r>
            <a:r>
              <a:rPr lang="ko-KR" altLang="en-US" b="1" kern="0" dirty="0" smtClean="0">
                <a:solidFill>
                  <a:prstClr val="black"/>
                </a:solidFill>
              </a:rPr>
              <a:t> 어디에 배치할 것인지를 결정</a:t>
            </a:r>
            <a:endParaRPr lang="en-US" altLang="ko-KR" b="1" kern="0" dirty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endParaRPr lang="en-US" altLang="ko-KR" b="1" kern="0" dirty="0" smtClean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16" y="1431099"/>
            <a:ext cx="9660908" cy="45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2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332327" y="143353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err="1" smtClean="0">
                <a:solidFill>
                  <a:prstClr val="black"/>
                </a:solidFill>
              </a:rPr>
              <a:t>layout_gravity</a:t>
            </a:r>
            <a:r>
              <a:rPr lang="en-US" altLang="ko-KR" sz="24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2400" b="1" kern="0" dirty="0" smtClean="0">
                <a:solidFill>
                  <a:prstClr val="black"/>
                </a:solidFill>
              </a:rPr>
              <a:t>속성</a:t>
            </a:r>
            <a:endParaRPr lang="en-US" altLang="ko-KR" b="1" kern="0" dirty="0" smtClean="0">
              <a:solidFill>
                <a:prstClr val="black"/>
              </a:solidFill>
            </a:endParaRPr>
          </a:p>
          <a:p>
            <a:pPr marL="882650" lvl="2" indent="-342900" latinLnBrk="0">
              <a:buFont typeface="Wingdings" panose="05000000000000000000" pitchFamily="2" charset="2"/>
              <a:buChar char="Ø"/>
            </a:pPr>
            <a:r>
              <a:rPr lang="en-US" altLang="ko-KR" b="1" kern="0" dirty="0" err="1" smtClean="0">
                <a:solidFill>
                  <a:prstClr val="black"/>
                </a:solidFill>
              </a:rPr>
              <a:t>layout_gravity</a:t>
            </a:r>
            <a:r>
              <a:rPr lang="ko-KR" altLang="en-US" b="1" kern="0" dirty="0" smtClean="0">
                <a:solidFill>
                  <a:prstClr val="black"/>
                </a:solidFill>
              </a:rPr>
              <a:t>는 자신의 위치를 부모의 어디쯤에 위치시킬지를 결정</a:t>
            </a:r>
            <a:endParaRPr lang="en-US" altLang="ko-KR" b="1" kern="0" dirty="0" smtClean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1220123"/>
            <a:ext cx="10054271" cy="51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9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55275" y="220991"/>
            <a:ext cx="11930333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ko-KR" altLang="en-US" sz="3200" b="1" kern="0" dirty="0" smtClean="0">
                <a:latin typeface="맑은 고딕" pitchFamily="50" charset="-127"/>
                <a:ea typeface="맑은 고딕" pitchFamily="50" charset="-127"/>
              </a:rPr>
              <a:t>레이아웃에서 자주 사용되는 속성</a:t>
            </a:r>
            <a:endParaRPr lang="en-US" altLang="ko-KR" sz="32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 latinLnBrk="0">
              <a:buFont typeface="Wingdings" pitchFamily="2" charset="2"/>
              <a:buChar char="v"/>
            </a:pP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sz="2400" b="1" kern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수직 또는 수평 방향을 설정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gravity :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sz="2400" b="1" kern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정렬 방향을 좌측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우측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중앙으로 설정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sz="2400" b="1" kern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여백을 설정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레이아웃이 전체 화면에서 차지하는 공간의 </a:t>
            </a:r>
            <a:r>
              <a:rPr lang="ko-KR" altLang="en-US" sz="2400" b="1" kern="0" dirty="0" err="1" smtClean="0">
                <a:latin typeface="맑은 고딕" pitchFamily="50" charset="-127"/>
                <a:ea typeface="맑은 고딕" pitchFamily="50" charset="-127"/>
              </a:rPr>
              <a:t>가중값을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539750" lvl="2" indent="0" latinLnBrk="0">
              <a:buFontTx/>
              <a:buNone/>
            </a:pP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		         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여러 개의 레이아웃이 중복될 때 주로 사용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baselineAligned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sz="2400" b="1" kern="0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 보기 좋게 정렬</a:t>
            </a:r>
            <a:endParaRPr lang="en-US" altLang="ko-KR" sz="24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517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849912" y="359013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baselineAligned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b="1" kern="0" dirty="0" err="1" smtClean="0">
                <a:latin typeface="맑은 고딕" pitchFamily="50" charset="-127"/>
                <a:ea typeface="맑은 고딕" pitchFamily="50" charset="-127"/>
              </a:rPr>
              <a:t>baselineAligned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속성은 크기가 다른 </a:t>
            </a: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 보기 좋게 정렬함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l"/>
            </a:pP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</a:rPr>
              <a:t>false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값을 가질 수 있음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86" y="1701481"/>
            <a:ext cx="4324103" cy="34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8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623" t="10224" r="38794" b="4589"/>
          <a:stretch/>
        </p:blipFill>
        <p:spPr>
          <a:xfrm>
            <a:off x="567072" y="940775"/>
            <a:ext cx="3028981" cy="576775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081562" y="1009438"/>
            <a:ext cx="6049994" cy="3597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4863" y="0"/>
            <a:ext cx="46570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-3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텍스트와 </a:t>
            </a:r>
            <a:r>
              <a:rPr lang="ko-KR" altLang="en-US" dirty="0" err="1" smtClean="0">
                <a:solidFill>
                  <a:prstClr val="black"/>
                </a:solidFill>
              </a:rPr>
              <a:t>버튼뷰를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우하단에</a:t>
            </a:r>
            <a:r>
              <a:rPr lang="ko-KR" altLang="en-US" dirty="0" smtClean="0">
                <a:solidFill>
                  <a:prstClr val="black"/>
                </a:solidFill>
              </a:rPr>
              <a:t>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648" t="9591" r="38815" b="4709"/>
          <a:stretch/>
        </p:blipFill>
        <p:spPr>
          <a:xfrm>
            <a:off x="8131556" y="64674"/>
            <a:ext cx="3553421" cy="66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293" b="40696"/>
          <a:stretch/>
        </p:blipFill>
        <p:spPr>
          <a:xfrm>
            <a:off x="172528" y="636198"/>
            <a:ext cx="11827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0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3577" y="1300052"/>
            <a:ext cx="96098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&lt;resources&gt;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app_name</a:t>
            </a:r>
            <a:r>
              <a:rPr lang="en-US" altLang="ko-KR" sz="2400" dirty="0">
                <a:solidFill>
                  <a:prstClr val="black"/>
                </a:solidFill>
              </a:rPr>
              <a:t>"&gt;Linearlayout_2&lt;/string&gt;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btn_name</a:t>
            </a:r>
            <a:r>
              <a:rPr lang="en-US" altLang="ko-KR" sz="2400" dirty="0">
                <a:solidFill>
                  <a:prstClr val="black"/>
                </a:solidFill>
              </a:rPr>
              <a:t>"&gt;Button&lt;/string&gt;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tv_name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TextView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cb_name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CheckBox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rb_name</a:t>
            </a:r>
            <a:r>
              <a:rPr lang="en-US" altLang="ko-KR" sz="2400" dirty="0">
                <a:solidFill>
                  <a:prstClr val="black"/>
                </a:solidFill>
              </a:rPr>
              <a:t>"&gt;</a:t>
            </a:r>
            <a:r>
              <a:rPr lang="en-US" altLang="ko-KR" sz="2400" dirty="0" err="1">
                <a:solidFill>
                  <a:prstClr val="black"/>
                </a:solidFill>
              </a:rPr>
              <a:t>RadioButton</a:t>
            </a:r>
            <a:r>
              <a:rPr lang="en-US" altLang="ko-KR" sz="2400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&lt;string name="</a:t>
            </a:r>
            <a:r>
              <a:rPr lang="en-US" altLang="ko-KR" sz="2400" dirty="0" err="1">
                <a:solidFill>
                  <a:prstClr val="black"/>
                </a:solidFill>
              </a:rPr>
              <a:t>sw_name</a:t>
            </a:r>
            <a:r>
              <a:rPr lang="en-US" altLang="ko-KR" sz="2400" dirty="0">
                <a:solidFill>
                  <a:prstClr val="black"/>
                </a:solidFill>
              </a:rPr>
              <a:t>"&gt;Switch&lt;/string&gt;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&lt;/resources&gt;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57" y="2087592"/>
            <a:ext cx="7473728" cy="18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5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5052" b="8942"/>
          <a:stretch/>
        </p:blipFill>
        <p:spPr>
          <a:xfrm>
            <a:off x="957532" y="476264"/>
            <a:ext cx="9299276" cy="6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9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466" b="9288"/>
          <a:stretch/>
        </p:blipFill>
        <p:spPr>
          <a:xfrm>
            <a:off x="448573" y="0"/>
            <a:ext cx="10239555" cy="67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7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35169" y="464765"/>
            <a:ext cx="104293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android:gravity</a:t>
            </a:r>
            <a:r>
              <a:rPr lang="en-US" altLang="ko-KR" dirty="0"/>
              <a:t>="</a:t>
            </a:r>
            <a:r>
              <a:rPr lang="en-US" altLang="ko-KR" dirty="0" err="1"/>
              <a:t>right|bottom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btn_name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="@+id/textView1"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tv_name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9728" y="2165230"/>
            <a:ext cx="4804914" cy="672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9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1713" y="700063"/>
            <a:ext cx="80053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="@+id/checkBox1"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cb_name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="@+id/radioButton1"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rb_name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&lt;Switch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="@+id/switch1"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sw_name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49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4629" b="42134"/>
          <a:stretch/>
        </p:blipFill>
        <p:spPr>
          <a:xfrm>
            <a:off x="156388" y="430241"/>
            <a:ext cx="11592789" cy="57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73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00355" y="34876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package com.example.linearlayout_3;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325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20184" y="212365"/>
            <a:ext cx="11149431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3200" b="1" kern="0" dirty="0" smtClean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3200" b="1" kern="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32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anose="05000000000000000000" pitchFamily="2" charset="2"/>
              <a:buChar char="Ø"/>
            </a:pPr>
            <a:r>
              <a:rPr lang="ko-KR" altLang="en-US" sz="2000" b="1" kern="0" dirty="0" err="1" smtClean="0">
                <a:latin typeface="맑은 고딕" pitchFamily="50" charset="-127"/>
                <a:ea typeface="맑은 고딕" pitchFamily="50" charset="-127"/>
              </a:rPr>
              <a:t>리니어레이아웃의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가장 기본적인 속성</a:t>
            </a:r>
            <a:endParaRPr lang="en-US" altLang="ko-KR" sz="20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 latinLnBrk="0">
              <a:buFont typeface="Wingdings" panose="05000000000000000000" pitchFamily="2" charset="2"/>
              <a:buChar char="l"/>
            </a:pPr>
            <a:r>
              <a:rPr lang="en-US" altLang="ko-KR" sz="2000" b="1" kern="0" dirty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kern="0" dirty="0" err="1" smtClean="0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안에 포함될 </a:t>
            </a:r>
            <a:r>
              <a:rPr lang="ko-KR" altLang="en-US" sz="2000" b="1" kern="0" dirty="0" err="1" smtClean="0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배치를 수직방향으로 쌓음</a:t>
            </a:r>
            <a:endParaRPr lang="en-US" altLang="ko-KR" sz="20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 latinLnBrk="0">
              <a:buFont typeface="Wingdings" panose="05000000000000000000" pitchFamily="2" charset="2"/>
              <a:buChar char="l"/>
            </a:pPr>
            <a:r>
              <a:rPr lang="en-US" altLang="ko-KR" sz="2000" b="1" kern="0" dirty="0" smtClean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b="1" kern="0" dirty="0" smtClean="0">
                <a:latin typeface="맑은 고딕" pitchFamily="50" charset="-127"/>
                <a:ea typeface="맑은 고딕" pitchFamily="50" charset="-127"/>
              </a:rPr>
              <a:t> 수평 방향으로 쌓겠다는 의미</a:t>
            </a:r>
            <a:endParaRPr lang="en-US" altLang="ko-KR" sz="20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3" y="2516660"/>
            <a:ext cx="9892771" cy="30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9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335" b="9700"/>
          <a:stretch/>
        </p:blipFill>
        <p:spPr>
          <a:xfrm>
            <a:off x="293299" y="463082"/>
            <a:ext cx="9825486" cy="63443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36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6928" y="644966"/>
            <a:ext cx="995488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package="com.example.linearlayout_3"&gt;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85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332991" y="410770"/>
            <a:ext cx="8963025" cy="478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84" y="934769"/>
            <a:ext cx="7202013" cy="43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8006" t="624" r="9341" b="2699"/>
          <a:stretch/>
        </p:blipFill>
        <p:spPr>
          <a:xfrm>
            <a:off x="314863" y="897147"/>
            <a:ext cx="2518914" cy="5253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8583" t="949" r="7760" b="2824"/>
          <a:stretch/>
        </p:blipFill>
        <p:spPr>
          <a:xfrm>
            <a:off x="7470475" y="34506"/>
            <a:ext cx="3217653" cy="65992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863" y="0"/>
            <a:ext cx="48878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-1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텍스트와 </a:t>
            </a:r>
            <a:r>
              <a:rPr lang="ko-KR" altLang="en-US" dirty="0" err="1" smtClean="0">
                <a:solidFill>
                  <a:prstClr val="black"/>
                </a:solidFill>
              </a:rPr>
              <a:t>버튼뷰를</a:t>
            </a:r>
            <a:r>
              <a:rPr lang="ko-KR" altLang="en-US" dirty="0" smtClean="0">
                <a:solidFill>
                  <a:prstClr val="black"/>
                </a:solidFill>
              </a:rPr>
              <a:t> 수직적으로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070340" y="2881223"/>
            <a:ext cx="646981" cy="707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717321" y="1086928"/>
            <a:ext cx="4753154" cy="2147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3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399" b="46206"/>
          <a:stretch/>
        </p:blipFill>
        <p:spPr>
          <a:xfrm>
            <a:off x="312126" y="464223"/>
            <a:ext cx="11773481" cy="4532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50520" y="52711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app_name</a:t>
            </a:r>
            <a:r>
              <a:rPr lang="en-US" altLang="ko-KR" dirty="0">
                <a:solidFill>
                  <a:srgbClr val="FF0000"/>
                </a:solidFill>
              </a:rPr>
              <a:t>"&gt;Linearlayout_1&lt;/string&gt;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&lt;/resources&gt;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407" y="8105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1898" b="25229"/>
          <a:stretch/>
        </p:blipFill>
        <p:spPr>
          <a:xfrm>
            <a:off x="491704" y="450385"/>
            <a:ext cx="11222967" cy="60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9154"/>
          <a:stretch/>
        </p:blipFill>
        <p:spPr>
          <a:xfrm>
            <a:off x="250167" y="407599"/>
            <a:ext cx="11559395" cy="59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1357</Words>
  <Application>Microsoft Office PowerPoint</Application>
  <PresentationFormat>와이드스크린</PresentationFormat>
  <Paragraphs>288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41</vt:i4>
      </vt:variant>
    </vt:vector>
  </HeadingPairs>
  <TitlesOfParts>
    <vt:vector size="59" baseType="lpstr">
      <vt:lpstr>HY견고딕</vt:lpstr>
      <vt:lpstr>HY헤드라인M</vt:lpstr>
      <vt:lpstr>굴림</vt:lpstr>
      <vt:lpstr>맑은 고딕</vt:lpstr>
      <vt:lpstr>Arial</vt:lpstr>
      <vt:lpstr>Calibri</vt:lpstr>
      <vt:lpstr>Calibri Light</vt:lpstr>
      <vt:lpstr>Verdana</vt:lpstr>
      <vt:lpstr>Wingdings</vt:lpstr>
      <vt:lpstr>Wingdings 2</vt:lpstr>
      <vt:lpstr>Office 테마</vt:lpstr>
      <vt:lpstr>9_Office 테마</vt:lpstr>
      <vt:lpstr>12_Office 테마</vt:lpstr>
      <vt:lpstr>14_Office 테마</vt:lpstr>
      <vt:lpstr>16_Office 테마</vt:lpstr>
      <vt:lpstr>17_Office 테마</vt:lpstr>
      <vt:lpstr>20_Office 테마</vt:lpstr>
      <vt:lpstr>Office Theme</vt:lpstr>
      <vt:lpstr>제18강 레이아웃설계(1)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99</cp:revision>
  <dcterms:created xsi:type="dcterms:W3CDTF">2018-03-27T14:43:58Z</dcterms:created>
  <dcterms:modified xsi:type="dcterms:W3CDTF">2023-04-09T11:11:06Z</dcterms:modified>
</cp:coreProperties>
</file>